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657" r:id="rId3"/>
    <p:sldId id="501" r:id="rId4"/>
    <p:sldId id="658" r:id="rId5"/>
    <p:sldId id="723" r:id="rId6"/>
    <p:sldId id="656" r:id="rId7"/>
    <p:sldId id="500" r:id="rId8"/>
    <p:sldId id="661" r:id="rId9"/>
    <p:sldId id="662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70" r:id="rId18"/>
    <p:sldId id="671" r:id="rId19"/>
    <p:sldId id="673" r:id="rId20"/>
    <p:sldId id="672" r:id="rId21"/>
    <p:sldId id="703" r:id="rId22"/>
    <p:sldId id="704" r:id="rId23"/>
    <p:sldId id="705" r:id="rId24"/>
    <p:sldId id="706" r:id="rId25"/>
    <p:sldId id="707" r:id="rId26"/>
    <p:sldId id="674" r:id="rId27"/>
    <p:sldId id="675" r:id="rId28"/>
    <p:sldId id="676" r:id="rId29"/>
    <p:sldId id="677" r:id="rId30"/>
    <p:sldId id="678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5" r:id="rId47"/>
    <p:sldId id="696" r:id="rId48"/>
    <p:sldId id="697" r:id="rId49"/>
    <p:sldId id="698" r:id="rId50"/>
    <p:sldId id="699" r:id="rId51"/>
    <p:sldId id="700" r:id="rId52"/>
    <p:sldId id="708" r:id="rId53"/>
    <p:sldId id="701" r:id="rId54"/>
    <p:sldId id="702" r:id="rId55"/>
    <p:sldId id="709" r:id="rId56"/>
    <p:sldId id="711" r:id="rId57"/>
    <p:sldId id="713" r:id="rId58"/>
    <p:sldId id="716" r:id="rId59"/>
    <p:sldId id="715" r:id="rId60"/>
    <p:sldId id="720" r:id="rId61"/>
    <p:sldId id="722" r:id="rId62"/>
    <p:sldId id="719" r:id="rId63"/>
    <p:sldId id="31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2A6DB-02A2-FE42-A258-76E89D306174}">
          <p14:sldIdLst>
            <p14:sldId id="256"/>
            <p14:sldId id="657"/>
            <p14:sldId id="501"/>
            <p14:sldId id="658"/>
            <p14:sldId id="723"/>
            <p14:sldId id="656"/>
            <p14:sldId id="50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3"/>
            <p14:sldId id="672"/>
            <p14:sldId id="703"/>
            <p14:sldId id="704"/>
            <p14:sldId id="705"/>
            <p14:sldId id="706"/>
            <p14:sldId id="707"/>
            <p14:sldId id="674"/>
            <p14:sldId id="675"/>
            <p14:sldId id="676"/>
            <p14:sldId id="677"/>
            <p14:sldId id="678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8"/>
            <p14:sldId id="701"/>
            <p14:sldId id="702"/>
            <p14:sldId id="709"/>
            <p14:sldId id="711"/>
            <p14:sldId id="713"/>
            <p14:sldId id="716"/>
            <p14:sldId id="715"/>
            <p14:sldId id="720"/>
            <p14:sldId id="722"/>
            <p14:sldId id="719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86418"/>
  </p:normalViewPr>
  <p:slideViewPr>
    <p:cSldViewPr snapToGrid="0" snapToObjects="1">
      <p:cViewPr>
        <p:scale>
          <a:sx n="59" d="100"/>
          <a:sy n="59" d="100"/>
        </p:scale>
        <p:origin x="2976" y="1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4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ristopher_A._Sims" TargetMode="External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Nobel_Memorial_Prize_in_Economic_Sciences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6247" TargetMode="External"/><Relationship Id="rId4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evinzakka/recurrent-visual-attention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drive/folders/1jBqUZgipKoATfdIlbDCTqY5nb7m3ewIw" TargetMode="External"/><Relationship Id="rId3" Type="http://schemas.openxmlformats.org/officeDocument/2006/relationships/hyperlink" Target="https://github.com/Ceruleanacg/Personae/blob/master/README.md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4949" y="2523102"/>
            <a:ext cx="10554585" cy="1670160"/>
          </a:xfrm>
        </p:spPr>
        <p:txBody>
          <a:bodyPr>
            <a:normAutofit/>
          </a:bodyPr>
          <a:lstStyle/>
          <a:p>
            <a:r>
              <a:rPr lang="en-US" altLang="zh-CN" sz="4400" b="1" dirty="0" smtClean="0"/>
              <a:t>An Introduction to Reinforcement Learning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9228" y="4894665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Yuan YAO</a:t>
            </a:r>
          </a:p>
          <a:p>
            <a:r>
              <a:rPr lang="en-US" dirty="0"/>
              <a:t>HKUST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21" y="246397"/>
            <a:ext cx="2840182" cy="18916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73375"/>
            <a:ext cx="7721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63" y="2892425"/>
            <a:ext cx="7683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92425"/>
            <a:ext cx="7721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7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Car-Pole Control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213" y="2600325"/>
            <a:ext cx="7899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63" y="2251075"/>
            <a:ext cx="8521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 of Reinforcement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Markov property</a:t>
            </a:r>
            <a:r>
              <a:rPr lang="en-US" dirty="0"/>
              <a:t>: Current state completely </a:t>
            </a:r>
            <a:r>
              <a:rPr lang="en-US" dirty="0" smtClean="0"/>
              <a:t>characterizes </a:t>
            </a:r>
            <a:r>
              <a:rPr lang="en-US" dirty="0"/>
              <a:t>the state of the world 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56" y="3097088"/>
            <a:ext cx="9244911" cy="24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0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time step </a:t>
            </a:r>
            <a:r>
              <a:rPr lang="en-US" i="1" dirty="0"/>
              <a:t>t=0</a:t>
            </a:r>
            <a:r>
              <a:rPr lang="en-US" dirty="0"/>
              <a:t>, environment samples initial state s</a:t>
            </a:r>
            <a:r>
              <a:rPr lang="en-US" sz="1200" dirty="0"/>
              <a:t>0 </a:t>
            </a:r>
            <a:r>
              <a:rPr lang="en-US" dirty="0"/>
              <a:t>~ p(s</a:t>
            </a:r>
            <a:r>
              <a:rPr lang="en-US" sz="1200" dirty="0"/>
              <a:t>0</a:t>
            </a:r>
            <a:r>
              <a:rPr lang="en-US" dirty="0"/>
              <a:t>) </a:t>
            </a:r>
          </a:p>
          <a:p>
            <a:r>
              <a:rPr lang="en-US" dirty="0" smtClean="0"/>
              <a:t>Then</a:t>
            </a:r>
            <a:r>
              <a:rPr lang="en-US" dirty="0"/>
              <a:t>, for </a:t>
            </a:r>
            <a:r>
              <a:rPr lang="en-US" i="1" dirty="0"/>
              <a:t>t</a:t>
            </a:r>
            <a:r>
              <a:rPr lang="en-US" dirty="0"/>
              <a:t>=0 until done: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selects action a</a:t>
            </a:r>
            <a:r>
              <a:rPr lang="en-US" sz="1100" dirty="0"/>
              <a:t>t </a:t>
            </a:r>
            <a:endParaRPr lang="en-US" dirty="0"/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reward </a:t>
            </a:r>
            <a:r>
              <a:rPr lang="en-US" dirty="0" err="1"/>
              <a:t>r</a:t>
            </a:r>
            <a:r>
              <a:rPr lang="en-US" sz="1100" dirty="0" err="1"/>
              <a:t>t</a:t>
            </a:r>
            <a:r>
              <a:rPr lang="en-US" sz="1100" dirty="0"/>
              <a:t> </a:t>
            </a:r>
            <a:r>
              <a:rPr lang="en-US" dirty="0"/>
              <a:t>~ R( . | </a:t>
            </a:r>
            <a:r>
              <a:rPr lang="en-US" dirty="0" err="1"/>
              <a:t>s</a:t>
            </a:r>
            <a:r>
              <a:rPr lang="en-US" sz="1100" dirty="0" err="1"/>
              <a:t>t</a:t>
            </a:r>
            <a:r>
              <a:rPr lang="en-US" dirty="0"/>
              <a:t>, 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next state s</a:t>
            </a:r>
            <a:r>
              <a:rPr lang="en-US" sz="1100" dirty="0"/>
              <a:t>t+1 </a:t>
            </a:r>
            <a:r>
              <a:rPr lang="en-US" dirty="0"/>
              <a:t>~ P( . | </a:t>
            </a:r>
            <a:r>
              <a:rPr lang="en-US" dirty="0" err="1" smtClean="0"/>
              <a:t>s</a:t>
            </a:r>
            <a:r>
              <a:rPr lang="en-US" sz="1100" dirty="0" err="1" smtClean="0"/>
              <a:t>t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receives reward </a:t>
            </a:r>
            <a:r>
              <a:rPr lang="en-US" dirty="0" err="1" smtClean="0"/>
              <a:t>r</a:t>
            </a:r>
            <a:r>
              <a:rPr lang="en-US" sz="1100" dirty="0" err="1" smtClean="0"/>
              <a:t>t</a:t>
            </a:r>
            <a:r>
              <a:rPr lang="en-US" sz="1100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next state s</a:t>
            </a:r>
            <a:r>
              <a:rPr lang="en-US" sz="1100" dirty="0"/>
              <a:t>t+1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smtClean="0"/>
              <a:t>policy </a:t>
            </a:r>
            <a:r>
              <a:rPr lang="zh-CN" altLang="en-US" smtClean="0"/>
              <a:t>𝜋</a:t>
            </a:r>
            <a:r>
              <a:rPr lang="en-US" dirty="0" smtClean="0"/>
              <a:t> is </a:t>
            </a:r>
            <a:r>
              <a:rPr lang="en-US" dirty="0"/>
              <a:t>a function from S to A that specifies what action to take in each state </a:t>
            </a:r>
          </a:p>
          <a:p>
            <a:r>
              <a:rPr lang="en-US" b="1" dirty="0"/>
              <a:t>Objective</a:t>
            </a:r>
            <a:r>
              <a:rPr lang="en-US" dirty="0"/>
              <a:t>: find policy </a:t>
            </a:r>
            <a:r>
              <a:rPr lang="en-US" dirty="0" smtClean="0"/>
              <a:t>that maximizes the cumulated discounted reward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75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76400"/>
            <a:ext cx="8775767" cy="43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448" y="2057853"/>
            <a:ext cx="8368965" cy="37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746" y="1905000"/>
            <a:ext cx="9690044" cy="38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(x, y)</a:t>
            </a:r>
            <a:br>
              <a:rPr lang="en-US" dirty="0"/>
            </a:br>
            <a:r>
              <a:rPr lang="en-US" dirty="0"/>
              <a:t>x is </a:t>
            </a:r>
            <a:r>
              <a:rPr lang="en-US" dirty="0" smtClean="0"/>
              <a:t>input, </a:t>
            </a:r>
            <a:r>
              <a:rPr lang="en-US" dirty="0"/>
              <a:t>y is </a:t>
            </a:r>
            <a:r>
              <a:rPr lang="en-US" dirty="0" smtClean="0"/>
              <a:t>output/response (label) </a:t>
            </a:r>
            <a:endParaRPr lang="en-US" dirty="0"/>
          </a:p>
          <a:p>
            <a:r>
              <a:rPr lang="en-US" b="1" dirty="0"/>
              <a:t>Goal</a:t>
            </a:r>
            <a:r>
              <a:rPr lang="en-US" dirty="0"/>
              <a:t>: Learn a </a:t>
            </a:r>
            <a:r>
              <a:rPr lang="en-US" i="1" dirty="0"/>
              <a:t>function </a:t>
            </a:r>
            <a:r>
              <a:rPr lang="en-US" dirty="0"/>
              <a:t>to map x -&gt; y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Classification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regression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object </a:t>
            </a:r>
            <a:r>
              <a:rPr lang="en-US" dirty="0"/>
              <a:t>detection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semantic segmentation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image captioning, etc.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905000"/>
            <a:ext cx="1816100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98480" y="251460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Cat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0218420" y="2514600"/>
            <a:ext cx="4800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81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64129"/>
            <a:ext cx="9267179" cy="4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3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 of Optimal Value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59722" y="4125218"/>
            <a:ext cx="87934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4931C"/>
                </a:solidFill>
                <a:latin typeface="CMSS10" charset="0"/>
              </a:rPr>
              <a:t>Remarks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In the continuous-time analog of MDP, i.e., stochastic optimal control, the Bellman equation is the HJB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Exact solution methods: value iteration, policy iteration, </a:t>
            </a:r>
            <a:r>
              <a:rPr lang="en-US" dirty="0" err="1">
                <a:solidFill>
                  <a:srgbClr val="424242"/>
                </a:solidFill>
                <a:latin typeface="CMSS9" charset="0"/>
              </a:rPr>
              <a:t>variational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 analysis </a:t>
            </a:r>
            <a:endParaRPr lang="en-US" dirty="0" smtClean="0">
              <a:solidFill>
                <a:srgbClr val="424242"/>
              </a:solidFill>
              <a:latin typeface="CMSS9" charset="0"/>
            </a:endParaRPr>
          </a:p>
          <a:p>
            <a:r>
              <a:rPr lang="en-US" sz="1600" dirty="0" smtClean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What makes things hard: </a:t>
            </a:r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  <a:latin typeface="CMSS9" charset="0"/>
              </a:rPr>
              <a:t>Curse of dimensionality + Modeling Uncertainty </a:t>
            </a:r>
            <a:endParaRPr lang="en-US" dirty="0">
              <a:effectLst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699" y="1561464"/>
            <a:ext cx="9490497" cy="20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58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260" y="624110"/>
            <a:ext cx="10111739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Bellman Equation as LP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Farias and Van Roy, 2003</a:t>
            </a:r>
            <a:r>
              <a:rPr lang="en-US" dirty="0"/>
              <a:t>)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664" y="3415760"/>
            <a:ext cx="8874803" cy="2002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81" y="1438910"/>
            <a:ext cx="9577218" cy="16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0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Duality between </a:t>
            </a:r>
            <a:r>
              <a:rPr lang="en-US" sz="2800" smtClean="0"/>
              <a:t>Value Function and </a:t>
            </a:r>
            <a:r>
              <a:rPr lang="en-US" sz="2800" dirty="0" smtClean="0"/>
              <a:t>Policy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3937730"/>
            <a:ext cx="8997963" cy="230305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1829" y="1481184"/>
            <a:ext cx="8969057" cy="21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0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599075" cy="128089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Online Value-Policy Iteration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>
                <a:solidFill>
                  <a:srgbClr val="0070C0"/>
                </a:solidFill>
              </a:rPr>
              <a:t>Mengdi</a:t>
            </a:r>
            <a:r>
              <a:rPr lang="en-US" sz="2800" dirty="0" smtClean="0">
                <a:solidFill>
                  <a:srgbClr val="0070C0"/>
                </a:solidFill>
              </a:rPr>
              <a:t> Wang 2017, </a:t>
            </a:r>
            <a:r>
              <a:rPr lang="nb-NO" sz="2800" dirty="0" smtClean="0">
                <a:solidFill>
                  <a:srgbClr val="0070C0"/>
                </a:solidFill>
              </a:rPr>
              <a:t>arXiv:1704.01869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142" y="1905000"/>
            <a:ext cx="8097252" cy="46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6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Optimal Primal-Dual Algorithms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223" y="1820544"/>
            <a:ext cx="9648448" cy="4363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7151" y="6286498"/>
            <a:ext cx="644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Mengdi</a:t>
            </a:r>
            <a:r>
              <a:rPr lang="en-US" dirty="0" smtClean="0">
                <a:solidFill>
                  <a:srgbClr val="0070C0"/>
                </a:solidFill>
              </a:rPr>
              <a:t> Wang, </a:t>
            </a:r>
            <a:r>
              <a:rPr lang="en-US" dirty="0">
                <a:solidFill>
                  <a:srgbClr val="0070C0"/>
                </a:solidFill>
              </a:rPr>
              <a:t>Primal-Dual π </a:t>
            </a:r>
            <a:r>
              <a:rPr lang="en-US" dirty="0" smtClean="0">
                <a:solidFill>
                  <a:srgbClr val="0070C0"/>
                </a:solidFill>
              </a:rPr>
              <a:t>Learning, arXiv:1710.0610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87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493" y="1601287"/>
            <a:ext cx="9623507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03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9159194" cy="23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3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119" y="1055460"/>
            <a:ext cx="9500253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35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298" y="1264555"/>
            <a:ext cx="9575015" cy="32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892" y="1858962"/>
            <a:ext cx="8915400" cy="3777622"/>
          </a:xfrm>
        </p:spPr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x</a:t>
            </a:r>
            <a:br>
              <a:rPr lang="en-US" dirty="0"/>
            </a:br>
            <a:r>
              <a:rPr lang="en-US" dirty="0"/>
              <a:t>Just </a:t>
            </a:r>
            <a:r>
              <a:rPr lang="en-US" dirty="0" smtClean="0"/>
              <a:t>input data</a:t>
            </a:r>
            <a:r>
              <a:rPr lang="en-US" dirty="0"/>
              <a:t>, no </a:t>
            </a:r>
            <a:r>
              <a:rPr lang="en-US" dirty="0" smtClean="0"/>
              <a:t>output labels</a:t>
            </a:r>
            <a:r>
              <a:rPr lang="en-US" dirty="0"/>
              <a:t>! </a:t>
            </a:r>
          </a:p>
          <a:p>
            <a:r>
              <a:rPr lang="en-US" b="1" dirty="0"/>
              <a:t>Goal</a:t>
            </a:r>
            <a:r>
              <a:rPr lang="en-US" dirty="0"/>
              <a:t>: Learn some underlying hidden </a:t>
            </a:r>
            <a:r>
              <a:rPr lang="en-US" i="1" dirty="0"/>
              <a:t>structure </a:t>
            </a:r>
            <a:r>
              <a:rPr lang="en-US" dirty="0"/>
              <a:t>of the data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Clustering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dimensionality reduction (manifold learning), </a:t>
            </a:r>
          </a:p>
          <a:p>
            <a:pPr lvl="1"/>
            <a:r>
              <a:rPr lang="en-US" dirty="0" smtClean="0"/>
              <a:t>feature </a:t>
            </a:r>
            <a:r>
              <a:rPr lang="en-US" dirty="0"/>
              <a:t>learning, </a:t>
            </a:r>
            <a:endParaRPr lang="en-US" dirty="0" smtClean="0"/>
          </a:p>
          <a:p>
            <a:pPr lvl="1"/>
            <a:r>
              <a:rPr lang="en-US" dirty="0" smtClean="0"/>
              <a:t>density </a:t>
            </a:r>
            <a:r>
              <a:rPr lang="en-US" dirty="0"/>
              <a:t>estimation, </a:t>
            </a:r>
            <a:endParaRPr lang="en-US" dirty="0" smtClean="0"/>
          </a:p>
          <a:p>
            <a:pPr lvl="1"/>
            <a:r>
              <a:rPr lang="en-US" dirty="0" smtClean="0"/>
              <a:t>Generating samples, etc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4611431"/>
            <a:ext cx="4961737" cy="20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778" y="905327"/>
            <a:ext cx="9405980" cy="45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812" y="1098095"/>
            <a:ext cx="9648367" cy="41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38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023257"/>
            <a:ext cx="9240338" cy="443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6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074" y="2133600"/>
            <a:ext cx="803167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9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03" y="2133600"/>
            <a:ext cx="794981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4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Q-network: Experience Replay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batches of consecutive samples is problematic: </a:t>
            </a:r>
          </a:p>
          <a:p>
            <a:pPr lvl="1"/>
            <a:r>
              <a:rPr lang="en-US" dirty="0" smtClean="0"/>
              <a:t>Samples </a:t>
            </a:r>
            <a:r>
              <a:rPr lang="en-US" dirty="0"/>
              <a:t>are correlated =&gt; inefficient learning </a:t>
            </a:r>
          </a:p>
          <a:p>
            <a:pPr lvl="1"/>
            <a:r>
              <a:rPr lang="en-US" dirty="0" smtClean="0"/>
              <a:t>Current </a:t>
            </a:r>
            <a:r>
              <a:rPr lang="en-US" dirty="0"/>
              <a:t>Q-network parameters determines next training samples (e.g. if maximizing </a:t>
            </a:r>
            <a:r>
              <a:rPr lang="en-US" dirty="0" smtClean="0"/>
              <a:t>action </a:t>
            </a:r>
            <a:r>
              <a:rPr lang="en-US" dirty="0"/>
              <a:t>is to move left, training samples will be dominated by samples from left-hand size) =&gt; can lead to bad feedback loops </a:t>
            </a:r>
          </a:p>
          <a:p>
            <a:r>
              <a:rPr lang="en-US" dirty="0"/>
              <a:t>Address these problems using </a:t>
            </a:r>
            <a:r>
              <a:rPr lang="en-US" b="1" dirty="0"/>
              <a:t>experience replay </a:t>
            </a:r>
            <a:endParaRPr lang="en-US" dirty="0"/>
          </a:p>
          <a:p>
            <a:pPr lvl="1"/>
            <a:r>
              <a:rPr lang="en-US" dirty="0" smtClean="0"/>
              <a:t>Continually </a:t>
            </a:r>
            <a:r>
              <a:rPr lang="en-US" dirty="0"/>
              <a:t>update a </a:t>
            </a:r>
            <a:r>
              <a:rPr lang="en-US" b="1" dirty="0"/>
              <a:t>replay memory </a:t>
            </a:r>
            <a:r>
              <a:rPr lang="en-US" dirty="0"/>
              <a:t>table of transitions 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, a</a:t>
            </a:r>
            <a:r>
              <a:rPr lang="en-US" baseline="-25000" dirty="0"/>
              <a:t>t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, s</a:t>
            </a:r>
            <a:r>
              <a:rPr lang="en-US" baseline="-25000" dirty="0"/>
              <a:t>t+1</a:t>
            </a:r>
            <a:r>
              <a:rPr lang="en-US" dirty="0"/>
              <a:t>) as game </a:t>
            </a:r>
            <a:r>
              <a:rPr lang="en-US" dirty="0" smtClean="0"/>
              <a:t>(</a:t>
            </a:r>
            <a:r>
              <a:rPr lang="en-US" dirty="0"/>
              <a:t>experience) episodes are played </a:t>
            </a:r>
          </a:p>
          <a:p>
            <a:pPr lvl="1"/>
            <a:r>
              <a:rPr lang="en-US" dirty="0" smtClean="0"/>
              <a:t>Train </a:t>
            </a:r>
            <a:r>
              <a:rPr lang="en-US" dirty="0"/>
              <a:t>Q-network on random </a:t>
            </a:r>
            <a:r>
              <a:rPr lang="en-US" dirty="0" err="1"/>
              <a:t>minibatches</a:t>
            </a:r>
            <a:r>
              <a:rPr lang="en-US" dirty="0"/>
              <a:t> of transitions from the replay memory, </a:t>
            </a:r>
            <a:r>
              <a:rPr lang="en-US" dirty="0" smtClean="0"/>
              <a:t>instead </a:t>
            </a:r>
            <a:r>
              <a:rPr lang="en-US" dirty="0"/>
              <a:t>of consecutive samples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4809" y="5539657"/>
            <a:ext cx="4219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Each transition can also contribute to multiple weight updates</a:t>
            </a:r>
            <a:br>
              <a:rPr lang="en-US">
                <a:solidFill>
                  <a:srgbClr val="0070C0"/>
                </a:solidFill>
              </a:rPr>
            </a:br>
            <a:r>
              <a:rPr lang="en-US">
                <a:solidFill>
                  <a:srgbClr val="0070C0"/>
                </a:solidFill>
              </a:rPr>
              <a:t>=&gt; greater data efficiency 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3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621" y="892627"/>
            <a:ext cx="9570293" cy="48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19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=V1eYniJ0Rnk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5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a problem with Q-learning?</a:t>
            </a:r>
            <a:br>
              <a:rPr lang="en-US" dirty="0"/>
            </a:br>
            <a:r>
              <a:rPr lang="en-US" dirty="0"/>
              <a:t>The Q-function can be very complicated! </a:t>
            </a:r>
          </a:p>
          <a:p>
            <a:r>
              <a:rPr lang="en-US" dirty="0"/>
              <a:t>Example: a robot grasping an object has a very high-dimensional state =&gt; hard to learn exact value of every (state, action) pair </a:t>
            </a:r>
          </a:p>
          <a:p>
            <a:r>
              <a:rPr lang="en-US" dirty="0"/>
              <a:t>But the policy can be much simpler: just close your hand</a:t>
            </a:r>
            <a:br>
              <a:rPr lang="en-US" dirty="0"/>
            </a:br>
            <a:r>
              <a:rPr lang="en-US" dirty="0"/>
              <a:t>Can we learn a policy directly, e.g. finding the best policy from a collection of policies?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078" y="2133600"/>
            <a:ext cx="763966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8313" y="1905000"/>
            <a:ext cx="6330617" cy="3777622"/>
          </a:xfrm>
        </p:spPr>
        <p:txBody>
          <a:bodyPr/>
          <a:lstStyle/>
          <a:p>
            <a:r>
              <a:rPr lang="en-US" dirty="0"/>
              <a:t>Problems involving an </a:t>
            </a:r>
            <a:r>
              <a:rPr lang="en-US" b="1" dirty="0"/>
              <a:t>agent </a:t>
            </a:r>
            <a:endParaRPr lang="en-US" b="1" dirty="0" smtClean="0"/>
          </a:p>
          <a:p>
            <a:r>
              <a:rPr lang="en-US" dirty="0" smtClean="0"/>
              <a:t>interacting </a:t>
            </a:r>
            <a:r>
              <a:rPr lang="en-US" dirty="0"/>
              <a:t>with an </a:t>
            </a:r>
            <a:r>
              <a:rPr lang="en-US" b="1" dirty="0"/>
              <a:t>environment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provides numeric </a:t>
            </a:r>
            <a:r>
              <a:rPr lang="en-US" b="1" dirty="0"/>
              <a:t>reward </a:t>
            </a:r>
            <a:r>
              <a:rPr lang="en-US" dirty="0"/>
              <a:t>signals </a:t>
            </a:r>
          </a:p>
          <a:p>
            <a:r>
              <a:rPr lang="en-US" b="1" dirty="0"/>
              <a:t>Goal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Learn </a:t>
            </a:r>
            <a:r>
              <a:rPr lang="en-US" dirty="0"/>
              <a:t>how to take actions in order to maximize reward </a:t>
            </a:r>
            <a:r>
              <a:rPr lang="en-US" dirty="0" smtClean="0"/>
              <a:t>in dynamic scenarios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69" y="4502150"/>
            <a:ext cx="5328303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229" y="2266322"/>
            <a:ext cx="265939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30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845911"/>
            <a:ext cx="9094193" cy="38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07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305" y="1489074"/>
            <a:ext cx="9816925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723" y="859972"/>
            <a:ext cx="9942886" cy="49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81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107" y="1121229"/>
            <a:ext cx="9629855" cy="44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2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788" y="892629"/>
            <a:ext cx="9252705" cy="49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9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436" y="941614"/>
            <a:ext cx="9752654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406" y="1028245"/>
            <a:ext cx="9453240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35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83" y="1137557"/>
            <a:ext cx="979157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997" y="1006928"/>
            <a:ext cx="9825541" cy="47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408" y="1039585"/>
            <a:ext cx="5714656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543" y="391886"/>
            <a:ext cx="8003165" cy="1513113"/>
          </a:xfrm>
        </p:spPr>
        <p:txBody>
          <a:bodyPr/>
          <a:lstStyle/>
          <a:p>
            <a:r>
              <a:rPr lang="en-US" dirty="0" smtClean="0"/>
              <a:t>Markov </a:t>
            </a:r>
            <a:r>
              <a:rPr lang="en-US" smtClean="0"/>
              <a:t>Decision Process /Dynamic Programming in Economics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0639" y="2133599"/>
            <a:ext cx="6412666" cy="472342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Sveriges</a:t>
            </a:r>
            <a:r>
              <a:rPr lang="en-US" dirty="0"/>
              <a:t> </a:t>
            </a:r>
            <a:r>
              <a:rPr lang="en-US" dirty="0" err="1"/>
              <a:t>Riksbank</a:t>
            </a:r>
            <a:r>
              <a:rPr lang="en-US" dirty="0"/>
              <a:t> Prize in Economic Sciences in Memory of </a:t>
            </a:r>
            <a:r>
              <a:rPr lang="en-US" dirty="0" smtClean="0"/>
              <a:t>Alfred </a:t>
            </a:r>
            <a:r>
              <a:rPr lang="en-US" dirty="0"/>
              <a:t>Nobel </a:t>
            </a:r>
            <a:r>
              <a:rPr lang="en-US" dirty="0" smtClean="0"/>
              <a:t>1995 </a:t>
            </a:r>
            <a:r>
              <a:rPr lang="en-US" dirty="0"/>
              <a:t>was awarded </a:t>
            </a:r>
            <a:r>
              <a:rPr lang="en-US" dirty="0" smtClean="0"/>
              <a:t>to </a:t>
            </a:r>
            <a:r>
              <a:rPr lang="en-US" b="1" dirty="0" smtClean="0"/>
              <a:t>Robert E. Lucas Jr</a:t>
            </a:r>
            <a:r>
              <a:rPr lang="en-US" dirty="0" smtClean="0"/>
              <a:t>. </a:t>
            </a:r>
            <a:r>
              <a:rPr lang="en-US" b="1" dirty="0" smtClean="0">
                <a:solidFill>
                  <a:srgbClr val="FF0000"/>
                </a:solidFill>
              </a:rPr>
              <a:t>"</a:t>
            </a:r>
            <a:r>
              <a:rPr lang="en-US" b="1" dirty="0">
                <a:solidFill>
                  <a:srgbClr val="FF0000"/>
                </a:solidFill>
              </a:rPr>
              <a:t>for having developed and applied the hypothesis of rational expectations, and thereby having transformed macroeconomic analysis and deepened our understanding of economic policy</a:t>
            </a:r>
            <a:r>
              <a:rPr lang="en-US" b="1" dirty="0" smtClean="0">
                <a:solidFill>
                  <a:srgbClr val="FF0000"/>
                </a:solidFill>
              </a:rPr>
              <a:t>".</a:t>
            </a:r>
          </a:p>
          <a:p>
            <a:r>
              <a:rPr lang="en-US" b="1" dirty="0"/>
              <a:t>Thomas </a:t>
            </a:r>
            <a:r>
              <a:rPr lang="en-US" b="1" dirty="0" smtClean="0"/>
              <a:t>John</a:t>
            </a:r>
            <a:r>
              <a:rPr lang="en-US" dirty="0"/>
              <a:t> </a:t>
            </a:r>
            <a:r>
              <a:rPr lang="en-US" b="1" dirty="0" smtClean="0"/>
              <a:t>Sargent </a:t>
            </a:r>
            <a:r>
              <a:rPr lang="en-US" dirty="0" smtClean="0"/>
              <a:t>was </a:t>
            </a:r>
            <a:r>
              <a:rPr lang="en-US" dirty="0"/>
              <a:t>awarded the </a:t>
            </a:r>
            <a:r>
              <a:rPr lang="en-US" dirty="0">
                <a:hlinkClick r:id="rId2" tooltip="Nobel Memorial Prize in Economic Sciences"/>
              </a:rPr>
              <a:t>Nobel Memorial Prize in Economics</a:t>
            </a:r>
            <a:r>
              <a:rPr lang="en-US" dirty="0"/>
              <a:t> in 2011 together with </a:t>
            </a:r>
            <a:r>
              <a:rPr lang="en-US" dirty="0">
                <a:hlinkClick r:id="rId3" tooltip="Christopher A. Sims"/>
              </a:rPr>
              <a:t>Christopher A. Sims</a:t>
            </a:r>
            <a:r>
              <a:rPr lang="en-US" dirty="0"/>
              <a:t> for their </a:t>
            </a:r>
            <a:r>
              <a:rPr lang="en-US" b="1" dirty="0">
                <a:solidFill>
                  <a:srgbClr val="FF0000"/>
                </a:solidFill>
              </a:rPr>
              <a:t>"empirical research on cause and effect in the </a:t>
            </a:r>
            <a:r>
              <a:rPr lang="en-US" b="1" dirty="0" err="1">
                <a:solidFill>
                  <a:srgbClr val="FF0000"/>
                </a:solidFill>
              </a:rPr>
              <a:t>macroeconomy</a:t>
            </a:r>
            <a:r>
              <a:rPr lang="en-US" b="1" dirty="0">
                <a:solidFill>
                  <a:srgbClr val="FF0000"/>
                </a:solidFill>
              </a:rPr>
              <a:t>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708" y="39079"/>
            <a:ext cx="2325830" cy="3731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95" y="2627921"/>
            <a:ext cx="2472832" cy="1645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00" y="4604514"/>
            <a:ext cx="1701823" cy="1927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288" y="3781315"/>
            <a:ext cx="2381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009" y="795559"/>
            <a:ext cx="9761517" cy="48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758" y="624109"/>
            <a:ext cx="9944999" cy="50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github.com/kevinzakka/recurrent-visual-attention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Pytorch</a:t>
            </a:r>
            <a:r>
              <a:rPr lang="en-US" dirty="0" smtClean="0"/>
              <a:t> implementation for the paper,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Recurrent Models of Visual Attention</a:t>
            </a:r>
            <a:r>
              <a:rPr lang="en-US" dirty="0"/>
              <a:t> by </a:t>
            </a:r>
            <a:r>
              <a:rPr lang="en-US" i="1" dirty="0" err="1"/>
              <a:t>Volodymyr</a:t>
            </a:r>
            <a:r>
              <a:rPr lang="en-US" i="1" dirty="0"/>
              <a:t> </a:t>
            </a:r>
            <a:r>
              <a:rPr lang="en-US" i="1" dirty="0" err="1"/>
              <a:t>Mnih</a:t>
            </a:r>
            <a:r>
              <a:rPr lang="en-US" i="1" dirty="0"/>
              <a:t>, Nicolas </a:t>
            </a:r>
            <a:r>
              <a:rPr lang="en-US" i="1" dirty="0" err="1"/>
              <a:t>Heess</a:t>
            </a:r>
            <a:r>
              <a:rPr lang="en-US" i="1" dirty="0"/>
              <a:t>, Alex Graves and </a:t>
            </a:r>
            <a:r>
              <a:rPr lang="en-US" i="1" dirty="0" err="1"/>
              <a:t>Koray</a:t>
            </a:r>
            <a:r>
              <a:rPr lang="en-US" i="1" dirty="0"/>
              <a:t> </a:t>
            </a:r>
            <a:r>
              <a:rPr lang="en-US" i="1" dirty="0" err="1" smtClean="0"/>
              <a:t>Kavukcuoglu</a:t>
            </a:r>
            <a:r>
              <a:rPr lang="en-US" dirty="0"/>
              <a:t>,</a:t>
            </a:r>
            <a:r>
              <a:rPr lang="en-US" dirty="0" smtClean="0"/>
              <a:t> NIPS 2014.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42" y="4394201"/>
            <a:ext cx="9331539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495" y="624110"/>
            <a:ext cx="9682248" cy="49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very general but suffer from high variance so requires a lot of samples. </a:t>
            </a:r>
            <a:r>
              <a:rPr lang="en-US" b="1" dirty="0" smtClean="0"/>
              <a:t>Challenge</a:t>
            </a:r>
            <a:r>
              <a:rPr lang="en-US" dirty="0"/>
              <a:t>: sample-efficiency </a:t>
            </a:r>
          </a:p>
          <a:p>
            <a:r>
              <a:rPr lang="en-US" b="1" dirty="0" smtClean="0"/>
              <a:t>Q-learning</a:t>
            </a:r>
            <a:r>
              <a:rPr lang="en-US" dirty="0"/>
              <a:t>: does not always work but when it works, usually more sample-efficient. </a:t>
            </a:r>
            <a:r>
              <a:rPr lang="en-US" b="1" dirty="0"/>
              <a:t>Challenge</a:t>
            </a:r>
            <a:r>
              <a:rPr lang="en-US" dirty="0"/>
              <a:t>: exploration </a:t>
            </a:r>
          </a:p>
          <a:p>
            <a:r>
              <a:rPr lang="en-US" dirty="0" smtClean="0"/>
              <a:t>Guarantees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Converges to a local </a:t>
            </a:r>
            <a:r>
              <a:rPr lang="en-US" dirty="0" smtClean="0"/>
              <a:t>minima, </a:t>
            </a:r>
            <a:r>
              <a:rPr lang="en-US" dirty="0"/>
              <a:t>often good </a:t>
            </a:r>
            <a:r>
              <a:rPr lang="en-US" dirty="0" smtClean="0"/>
              <a:t>enough</a:t>
            </a:r>
            <a:r>
              <a:rPr lang="en-US" dirty="0"/>
              <a:t>! </a:t>
            </a:r>
          </a:p>
          <a:p>
            <a:pPr lvl="1"/>
            <a:r>
              <a:rPr lang="en-US" b="1" dirty="0" smtClean="0"/>
              <a:t>Q-learning</a:t>
            </a:r>
            <a:r>
              <a:rPr lang="en-US" dirty="0"/>
              <a:t>: Zero guarantees since you are approximating Bellman </a:t>
            </a:r>
            <a:r>
              <a:rPr lang="en-US" dirty="0" smtClean="0"/>
              <a:t>equation </a:t>
            </a:r>
            <a:r>
              <a:rPr lang="en-US" dirty="0"/>
              <a:t>with a complicated function </a:t>
            </a:r>
            <a:r>
              <a:rPr lang="en-US" dirty="0" err="1" smtClean="0"/>
              <a:t>approximator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7143" y="304801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 Brief Field Guide to Wall Street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447801"/>
            <a:ext cx="8801100" cy="3557829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“Buy Side”: Attempt to outperform market via proprietary research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Includes hedge funds, mutual funds, statistical arbitrage, HFT, prop trading groups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May or may not be quantitative and automated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Have investors but not clients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Take and hold positions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  <a:sym typeface="Wingdings"/>
              </a:rPr>
              <a:t>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  <a:sym typeface="Wingdings"/>
              </a:rPr>
              <a:t> risk</a:t>
            </a:r>
            <a:endParaRPr lang="en-US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Generation of “alpha” still more art than science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“Sell Side”: Provide brokerage and execution services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Includes bank and independent brokerages, exchanges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Almost entirely quantitative and automated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Clients are the buy side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Do not hold risk; paid via fees/commissions/etc.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 reality, alpha and execution are blurred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Especially at shorter holding periods (e.g. HFT)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6741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9794" y="1910519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Optimized Execution, Market Microstructure </a:t>
            </a:r>
            <a:b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</a:br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and Reinforcement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5451" y="3637870"/>
            <a:ext cx="742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[Y. </a:t>
            </a:r>
            <a:r>
              <a:rPr lang="en-US" dirty="0" err="1"/>
              <a:t>Nevmyvaka</a:t>
            </a:r>
            <a:r>
              <a:rPr lang="en-US" dirty="0"/>
              <a:t>. Y. </a:t>
            </a:r>
            <a:r>
              <a:rPr lang="en-US" dirty="0" err="1"/>
              <a:t>Feng</a:t>
            </a:r>
            <a:r>
              <a:rPr lang="en-US" dirty="0"/>
              <a:t>, MK; ICML 2006]</a:t>
            </a:r>
          </a:p>
          <a:p>
            <a:r>
              <a:rPr lang="en-US" dirty="0"/>
              <a:t>[MK, Y. </a:t>
            </a:r>
            <a:r>
              <a:rPr lang="en-US" dirty="0" err="1"/>
              <a:t>Nevmyvaka</a:t>
            </a:r>
            <a:r>
              <a:rPr lang="en-US" dirty="0"/>
              <a:t>; In “High Frequency Trading”, O’Hara et al. </a:t>
            </a:r>
            <a:r>
              <a:rPr lang="en-US" dirty="0" err="1"/>
              <a:t>eds</a:t>
            </a:r>
            <a:r>
              <a:rPr lang="en-US" dirty="0"/>
              <a:t>, Risk Books 2013]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5" y="4334556"/>
            <a:ext cx="2757714" cy="22621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9486" y="5878286"/>
            <a:ext cx="697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Kearns, University of Pennsylvania, ICML 2014, Beijing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73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657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 Canonical Trading Problem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1371600"/>
            <a:ext cx="9144000" cy="287261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Goal (buy side to sell side): Sell V shares in T time steps; maximize revenue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Benchmarks: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Volume Weighted Average Price (VWAP)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Time Weighted Average Price (</a:t>
            </a: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TWAP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Implementation Shortfall (midpoint of bid-ask spread at beginning)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Natural to view as a problem of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state-based control (RL)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State variables: inventory and time remaining (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discretized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Features capturing market activity?</a:t>
            </a:r>
          </a:p>
        </p:txBody>
      </p:sp>
    </p:spTree>
    <p:extLst>
      <p:ext uri="{BB962C8B-B14F-4D97-AF65-F5344CB8AC3E}">
        <p14:creationId xmlns:p14="http://schemas.microsoft.com/office/powerpoint/2010/main" val="981865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/>
          <a:srcRect t="16875" r="84000" b="21564"/>
          <a:stretch>
            <a:fillRect/>
          </a:stretch>
        </p:blipFill>
        <p:spPr bwMode="auto">
          <a:xfrm>
            <a:off x="2075286" y="1071209"/>
            <a:ext cx="2361682" cy="553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5314514" y="3204637"/>
            <a:ext cx="6352947" cy="3653363"/>
            <a:chOff x="6002338" y="3168691"/>
            <a:chExt cx="5008946" cy="3522622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6002338" y="3657600"/>
              <a:ext cx="3400425" cy="3033713"/>
              <a:chOff x="-15" y="1200"/>
              <a:chExt cx="2142" cy="1911"/>
            </a:xfrm>
          </p:grpSpPr>
          <p:grpSp>
            <p:nvGrpSpPr>
              <p:cNvPr id="8" name="Group 8"/>
              <p:cNvGrpSpPr>
                <a:grpSpLocks/>
              </p:cNvGrpSpPr>
              <p:nvPr/>
            </p:nvGrpSpPr>
            <p:grpSpPr bwMode="auto">
              <a:xfrm flipH="1">
                <a:off x="-15" y="1200"/>
                <a:ext cx="2142" cy="1497"/>
                <a:chOff x="-251" y="864"/>
                <a:chExt cx="2142" cy="1497"/>
              </a:xfrm>
            </p:grpSpPr>
            <p:pic>
              <p:nvPicPr>
                <p:cNvPr id="14" name="Picture 9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0" y="864"/>
                  <a:ext cx="1872" cy="11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-251" y="1968"/>
                  <a:ext cx="2142" cy="3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Implementation Shortfall vs. Limit Price</a:t>
                  </a:r>
                </a:p>
              </p:txBody>
            </p:sp>
          </p:grpSp>
          <p:grpSp>
            <p:nvGrpSpPr>
              <p:cNvPr id="9" name="Group 11"/>
              <p:cNvGrpSpPr>
                <a:grpSpLocks/>
              </p:cNvGrpSpPr>
              <p:nvPr/>
            </p:nvGrpSpPr>
            <p:grpSpPr bwMode="auto">
              <a:xfrm>
                <a:off x="96" y="2544"/>
                <a:ext cx="1868" cy="567"/>
                <a:chOff x="96" y="2544"/>
                <a:chExt cx="1868" cy="567"/>
              </a:xfrm>
            </p:grpSpPr>
            <p:sp>
              <p:nvSpPr>
                <p:cNvPr id="10" name="Line 12"/>
                <p:cNvSpPr>
                  <a:spLocks noChangeShapeType="1"/>
                </p:cNvSpPr>
                <p:nvPr/>
              </p:nvSpPr>
              <p:spPr bwMode="auto">
                <a:xfrm flipH="1" flipV="1">
                  <a:off x="144" y="2544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96" y="2880"/>
                  <a:ext cx="83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deep in book</a:t>
                  </a:r>
                </a:p>
              </p:txBody>
            </p:sp>
            <p:sp>
              <p:nvSpPr>
                <p:cNvPr id="12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680" y="2544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056" y="2880"/>
                  <a:ext cx="908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market order</a:t>
                  </a:r>
                </a:p>
              </p:txBody>
            </p:sp>
          </p:grpSp>
        </p:grpSp>
        <p:cxnSp>
          <p:nvCxnSpPr>
            <p:cNvPr id="5" name="Straight Connector 4"/>
            <p:cNvCxnSpPr/>
            <p:nvPr/>
          </p:nvCxnSpPr>
          <p:spPr>
            <a:xfrm>
              <a:off x="6096000" y="3657600"/>
              <a:ext cx="2819400" cy="15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7"/>
            <p:cNvSpPr txBox="1">
              <a:spLocks noChangeArrowheads="1"/>
            </p:cNvSpPr>
            <p:nvPr/>
          </p:nvSpPr>
          <p:spPr bwMode="auto">
            <a:xfrm>
              <a:off x="9646034" y="3168691"/>
              <a:ext cx="13652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initial midpoint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5400000">
              <a:off x="6553201" y="4343400"/>
              <a:ext cx="1371600" cy="3175"/>
            </a:xfrm>
            <a:prstGeom prst="straightConnector1">
              <a:avLst/>
            </a:prstGeom>
            <a:ln>
              <a:solidFill>
                <a:srgbClr val="3333CC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686637" y="1037769"/>
            <a:ext cx="6331559" cy="2259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Continuous double auction with limit orders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Volatile and dynamic; sub-millisecond time scale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Cancellations, revisions, partial executions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How do individual orders (micro) influence aggregate market behavior (macro)?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Tradeoff between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immediacy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and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price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Seen in “submit and leave” strategies: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524000" y="-442048"/>
            <a:ext cx="9144000" cy="1746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Market Microstructure</a:t>
            </a: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9136821" y="3339637"/>
            <a:ext cx="813925" cy="3380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Lpolici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49" y="1543174"/>
            <a:ext cx="7411982" cy="185815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0" y="330739"/>
            <a:ext cx="9144000" cy="1212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Policies Learned: Time and Volume Remaining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20949" y="3985390"/>
            <a:ext cx="9144000" cy="2872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Experimental framework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Full historical order book reconstruction and simulation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Learn optimal policy on 1 year training; test on following 6 months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Pitfalls: directional drift, “counterfactual” market impact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Overall shape is consistent and sensible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Become more aggressive (spread crossing) as time runs out or inventory is too large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Learning optimizes this qualitative schedule</a:t>
            </a:r>
          </a:p>
        </p:txBody>
      </p:sp>
    </p:spTree>
    <p:extLst>
      <p:ext uri="{BB962C8B-B14F-4D97-AF65-F5344CB8AC3E}">
        <p14:creationId xmlns:p14="http://schemas.microsoft.com/office/powerpoint/2010/main" val="11331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865" y="542370"/>
            <a:ext cx="9766755" cy="6094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Playing games against human champions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865" y="2371761"/>
            <a:ext cx="3528799" cy="2638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69" y="1905000"/>
            <a:ext cx="5473843" cy="1563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1663" y="3690779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AlphaGo</a:t>
            </a:r>
            <a:r>
              <a:rPr lang="en-US" dirty="0" smtClean="0"/>
              <a:t> “LEE” 2016</a:t>
            </a:r>
            <a:endParaRPr lang="en-US" dirty="0"/>
          </a:p>
        </p:txBody>
      </p:sp>
      <p:pic>
        <p:nvPicPr>
          <p:cNvPr id="7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082" y="4222170"/>
            <a:ext cx="5345530" cy="2017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2890" y="6403642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da-DK" altLang="x-none" sz="1200" dirty="0" err="1" smtClean="0">
                <a:latin typeface="Arial" charset="0"/>
              </a:rPr>
              <a:t>AlphaGo</a:t>
            </a:r>
            <a:r>
              <a:rPr lang="da-DK" altLang="x-none" sz="1200" dirty="0" smtClean="0">
                <a:latin typeface="Arial" charset="0"/>
              </a:rPr>
              <a:t> ”ZERO” D </a:t>
            </a:r>
            <a:r>
              <a:rPr lang="da-DK" altLang="x-none" sz="1200" dirty="0">
                <a:latin typeface="Arial" charset="0"/>
              </a:rPr>
              <a:t>Silver </a:t>
            </a:r>
            <a:r>
              <a:rPr lang="da-DK" altLang="x-none" sz="1200" i="1" dirty="0">
                <a:latin typeface="Arial" charset="0"/>
              </a:rPr>
              <a:t>et al. Nature</a:t>
            </a:r>
            <a:r>
              <a:rPr lang="da-DK" altLang="x-none" sz="1200" dirty="0">
                <a:latin typeface="Arial" charset="0"/>
              </a:rPr>
              <a:t> </a:t>
            </a:r>
            <a:r>
              <a:rPr lang="fr-FR" altLang="x-none" sz="1200" b="1" dirty="0">
                <a:latin typeface="Arial" charset="0"/>
              </a:rPr>
              <a:t>550, </a:t>
            </a:r>
            <a:r>
              <a:rPr lang="da-DK" altLang="x-none" sz="1200" dirty="0">
                <a:latin typeface="Arial" charset="0"/>
              </a:rPr>
              <a:t>354–359 (2017) doi:10.1038/nature24270</a:t>
            </a:r>
            <a:endParaRPr lang="en-US" altLang="x-none" sz="12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5231166"/>
            <a:ext cx="22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Blue in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7205663" y="2289176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819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465737"/>
              </p:ext>
            </p:extLst>
          </p:nvPr>
        </p:nvGraphicFramePr>
        <p:xfrm>
          <a:off x="2590800" y="2057400"/>
          <a:ext cx="8599714" cy="3211286"/>
        </p:xfrm>
        <a:graphic>
          <a:graphicData uri="http://schemas.openxmlformats.org/drawingml/2006/table">
            <a:tbl>
              <a:tblPr/>
              <a:tblGrid>
                <a:gridCol w="3236208"/>
                <a:gridCol w="1073079"/>
                <a:gridCol w="3217349"/>
                <a:gridCol w="1073078"/>
              </a:tblGrid>
              <a:tr h="4891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-0.06%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Ask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-0.28%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Bid-Ask Volume Misbalance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0.13%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Bid-Ask Spread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7.97%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91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Level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0.26%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Immediate Market Order Cost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4.26%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Signed Transaction Volume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2.81%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Volatility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-0.55%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 Volatility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1.89%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Signed Incoming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6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 + Immediate Cost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8.69%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Spread+ImmCost+Signed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Vol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12.85%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048" name="Text Box 40"/>
          <p:cNvSpPr txBox="1">
            <a:spLocks noChangeArrowheads="1"/>
          </p:cNvSpPr>
          <p:nvPr/>
        </p:nvSpPr>
        <p:spPr bwMode="auto">
          <a:xfrm>
            <a:off x="2373087" y="725715"/>
            <a:ext cx="83615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Additional Improvement From Order Book Features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7142" y="304800"/>
            <a:ext cx="8490857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Some Idealized Trading Scenarios and Risks</a:t>
            </a:r>
            <a:endParaRPr lang="en-US" dirty="0">
              <a:solidFill>
                <a:srgbClr val="FF000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1828" y="1371600"/>
            <a:ext cx="10080172" cy="515982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Assume all the transactions cross the bid/ask spread at approximate midpoint (median) price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Example: V={1,0,-1} (long/nothing/short), T=1 min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Return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maximization with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sequential (online) strategies: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Compete with best single strategy in hindsight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Unfortunately methods work poorly in practice</a:t>
            </a:r>
            <a:endParaRPr lang="en-US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Could ask for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to best strategy in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risk-adjusted metrics: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Sharpe Ratio: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μ(returns)/</a:t>
            </a:r>
            <a:r>
              <a:rPr lang="en-US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Mean-Variance: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μ(returns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 - </a:t>
            </a:r>
            <a:r>
              <a:rPr lang="en-US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Yet strong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negative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results in risk-adjusted metrics: 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 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provably impossible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1 +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ε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lower bound on competitive ratio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Intuition: Volatility terms </a:t>
            </a:r>
            <a:r>
              <a:rPr lang="en-US" sz="2000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introduce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additional costs that one has to pay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Loss design should incorporate risk measurements, or internalize risks in strategies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023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A: a final project challenge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971" y="1905001"/>
            <a:ext cx="9775372" cy="453934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Cyril will talk about </a:t>
            </a:r>
            <a:r>
              <a:rPr lang="en-US" sz="2000" b="1" dirty="0" smtClean="0"/>
              <a:t>Cryptocurrency Trading</a:t>
            </a:r>
            <a:r>
              <a:rPr lang="en-US" sz="2000"/>
              <a:t> </a:t>
            </a:r>
            <a:r>
              <a:rPr lang="en-US" sz="2000" smtClean="0"/>
              <a:t>Competition: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://drive.google.com/drive/folders/1jBqUZgipKoATfdIlbDCTqY5nb7m3ewIw</a:t>
            </a:r>
            <a:endParaRPr lang="en-US" sz="2000" dirty="0"/>
          </a:p>
          <a:p>
            <a:r>
              <a:rPr lang="en-US" sz="2000" dirty="0" err="1" smtClean="0"/>
              <a:t>Yifei</a:t>
            </a:r>
            <a:r>
              <a:rPr lang="en-US" sz="2000" dirty="0" smtClean="0"/>
              <a:t> will talk about a GitHub repo for </a:t>
            </a:r>
            <a:r>
              <a:rPr lang="en-US" sz="2000" i="1" dirty="0" smtClean="0">
                <a:solidFill>
                  <a:srgbClr val="0070C0"/>
                </a:solidFill>
              </a:rPr>
              <a:t>deep </a:t>
            </a:r>
            <a:r>
              <a:rPr lang="en-US" sz="2000" i="1" dirty="0">
                <a:solidFill>
                  <a:srgbClr val="0070C0"/>
                </a:solidFill>
              </a:rPr>
              <a:t>reinforcement learning strategies and </a:t>
            </a:r>
            <a:r>
              <a:rPr lang="en-US" sz="2000" i="1" dirty="0" smtClean="0">
                <a:solidFill>
                  <a:srgbClr val="0070C0"/>
                </a:solidFill>
              </a:rPr>
              <a:t>environments </a:t>
            </a:r>
            <a:r>
              <a:rPr lang="en-US" sz="2000" i="1" dirty="0">
                <a:solidFill>
                  <a:srgbClr val="0070C0"/>
                </a:solidFill>
              </a:rPr>
              <a:t>for quantitative trading</a:t>
            </a:r>
            <a:endParaRPr lang="en-US" sz="2000" dirty="0" smtClean="0">
              <a:solidFill>
                <a:srgbClr val="0070C0"/>
              </a:solidFill>
            </a:endParaRPr>
          </a:p>
          <a:p>
            <a:pPr lvl="1"/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github.com/Ceruleanacg/Personae/blob/master/README.md</a:t>
            </a:r>
            <a:endParaRPr lang="en-US" sz="2000" dirty="0" smtClean="0"/>
          </a:p>
          <a:p>
            <a:pPr lvl="1"/>
            <a:r>
              <a:rPr lang="en-US" sz="2000" dirty="0" smtClean="0"/>
              <a:t>This </a:t>
            </a:r>
            <a:r>
              <a:rPr lang="en-US" sz="2000" dirty="0"/>
              <a:t>is a </a:t>
            </a:r>
            <a:r>
              <a:rPr lang="en-US" sz="2000" dirty="0" smtClean="0"/>
              <a:t>good </a:t>
            </a:r>
            <a:r>
              <a:rPr lang="en-US" sz="2000" dirty="0"/>
              <a:t>start for the application of </a:t>
            </a:r>
            <a:r>
              <a:rPr lang="en-US" sz="2000" dirty="0" smtClean="0"/>
              <a:t>deep reinforcement </a:t>
            </a:r>
            <a:r>
              <a:rPr lang="en-US" sz="2000" dirty="0"/>
              <a:t>learning in </a:t>
            </a:r>
            <a:r>
              <a:rPr lang="en-US" sz="2000" dirty="0" smtClean="0"/>
              <a:t>algorithmic trading</a:t>
            </a:r>
          </a:p>
          <a:p>
            <a:pPr lvl="1"/>
            <a:r>
              <a:rPr lang="en-US" sz="2000" dirty="0" smtClean="0"/>
              <a:t>Can you </a:t>
            </a:r>
            <a:r>
              <a:rPr lang="en-US" sz="2000" b="1" dirty="0" smtClean="0">
                <a:solidFill>
                  <a:srgbClr val="C00000"/>
                </a:solidFill>
              </a:rPr>
              <a:t>reproduce</a:t>
            </a:r>
            <a:r>
              <a:rPr lang="en-US" sz="2000" dirty="0"/>
              <a:t> </a:t>
            </a:r>
            <a:r>
              <a:rPr lang="en-US" sz="2000" dirty="0" smtClean="0"/>
              <a:t>the results there?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1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Reinforcement Learning? </a:t>
            </a:r>
          </a:p>
          <a:p>
            <a:r>
              <a:rPr lang="en-US" dirty="0" smtClean="0"/>
              <a:t>Markov </a:t>
            </a:r>
            <a:r>
              <a:rPr lang="en-US" dirty="0"/>
              <a:t>Decision </a:t>
            </a:r>
            <a:r>
              <a:rPr lang="en-US" dirty="0" smtClean="0"/>
              <a:t>Processes</a:t>
            </a:r>
          </a:p>
          <a:p>
            <a:r>
              <a:rPr lang="en-US" dirty="0" smtClean="0"/>
              <a:t>Bellman Equation as Linear Programming</a:t>
            </a:r>
            <a:endParaRPr lang="en-US" dirty="0"/>
          </a:p>
          <a:p>
            <a:r>
              <a:rPr lang="en-US" dirty="0" smtClean="0"/>
              <a:t>Q-Learning </a:t>
            </a:r>
            <a:endParaRPr lang="en-US" dirty="0"/>
          </a:p>
          <a:p>
            <a:r>
              <a:rPr lang="en-US" dirty="0" smtClean="0"/>
              <a:t>Policy Gradients</a:t>
            </a:r>
          </a:p>
          <a:p>
            <a:r>
              <a:rPr lang="en-US" dirty="0" smtClean="0"/>
              <a:t>An Example of Order Book Optimization via Discrete Q-Learning by Prof. Michael Kearns</a:t>
            </a:r>
            <a:endParaRPr lang="en-US" dirty="0"/>
          </a:p>
          <a:p>
            <a:r>
              <a:rPr lang="en-US" dirty="0" smtClean="0"/>
              <a:t>Competition on Cryptocurrency Trading using Deep Learning, by Cyril and </a:t>
            </a:r>
            <a:r>
              <a:rPr lang="en-US" dirty="0" err="1" smtClean="0"/>
              <a:t>Yifei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363" y="2879725"/>
            <a:ext cx="1943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12" y="2775766"/>
            <a:ext cx="508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730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5423</TotalTime>
  <Words>1178</Words>
  <Application>Microsoft Macintosh PowerPoint</Application>
  <PresentationFormat>Widescreen</PresentationFormat>
  <Paragraphs>185</Paragraphs>
  <Slides>63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Calibri</vt:lpstr>
      <vt:lpstr>Century Gothic</vt:lpstr>
      <vt:lpstr>CMSS10</vt:lpstr>
      <vt:lpstr>CMSS9</vt:lpstr>
      <vt:lpstr>CMSY8</vt:lpstr>
      <vt:lpstr>ＭＳ Ｐゴシック</vt:lpstr>
      <vt:lpstr>Times New Roman</vt:lpstr>
      <vt:lpstr>Wingdings</vt:lpstr>
      <vt:lpstr>Wingdings 3</vt:lpstr>
      <vt:lpstr>幼圆</vt:lpstr>
      <vt:lpstr>Arial</vt:lpstr>
      <vt:lpstr>Wisp</vt:lpstr>
      <vt:lpstr>An Introduction to Reinforcement Learning</vt:lpstr>
      <vt:lpstr>Supervised Learning</vt:lpstr>
      <vt:lpstr>Unsupervised Learning</vt:lpstr>
      <vt:lpstr>Today: Reinforcement Learning</vt:lpstr>
      <vt:lpstr>Markov Decision Process /Dynamic Programming in Economics</vt:lpstr>
      <vt:lpstr>Playing games against human champions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Car-Pole Control Problem</vt:lpstr>
      <vt:lpstr>PowerPoint Presentation</vt:lpstr>
      <vt:lpstr>Mathematical Formulation of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Bellman Equation of Optimal Value</vt:lpstr>
      <vt:lpstr>Bellman Equation as LP (Farias and Van Roy, 2003)  </vt:lpstr>
      <vt:lpstr>Duality between Value Function and Policy</vt:lpstr>
      <vt:lpstr>Online Value-Policy Iteration  (Mengdi Wang 2017, arXiv:1704.01869)</vt:lpstr>
      <vt:lpstr>Near Optimal Primal-Dual Algorithms</vt:lpstr>
      <vt:lpstr>Q-Learning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the Q-network: Experience Replay  </vt:lpstr>
      <vt:lpstr>PowerPoint Presentation</vt:lpstr>
      <vt:lpstr>Example</vt:lpstr>
      <vt:lpstr>Policy Gradients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 Implementation</vt:lpstr>
      <vt:lpstr>PowerPoint Presentation</vt:lpstr>
      <vt:lpstr>Summary</vt:lpstr>
      <vt:lpstr>A Brief Field Guide to Wall Street</vt:lpstr>
      <vt:lpstr>Optimized Execution, Market Microstructure  and Reinforcement Learning</vt:lpstr>
      <vt:lpstr>A Canonical Trading Problem</vt:lpstr>
      <vt:lpstr>PowerPoint Presentation</vt:lpstr>
      <vt:lpstr>PowerPoint Presentation</vt:lpstr>
      <vt:lpstr>PowerPoint Presentation</vt:lpstr>
      <vt:lpstr>Some Idealized Trading Scenarios and Risks</vt:lpstr>
      <vt:lpstr>Option A: a final project challenge 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382</cp:revision>
  <cp:lastPrinted>2019-04-12T04:18:25Z</cp:lastPrinted>
  <dcterms:created xsi:type="dcterms:W3CDTF">2018-01-08T12:07:28Z</dcterms:created>
  <dcterms:modified xsi:type="dcterms:W3CDTF">2019-04-12T11:20:30Z</dcterms:modified>
</cp:coreProperties>
</file>